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metadata" ContentType="application/binary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3"/>
  </p:notesMasterIdLst>
  <p:sldIdLst>
    <p:sldId id="256" r:id="rId5"/>
    <p:sldId id="257" r:id="rId6"/>
    <p:sldId id="263" r:id="rId7"/>
    <p:sldId id="305" r:id="rId8"/>
    <p:sldId id="310" r:id="rId9"/>
    <p:sldId id="311" r:id="rId10"/>
    <p:sldId id="264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12" r:id="rId25"/>
    <p:sldId id="307" r:id="rId26"/>
    <p:sldId id="326" r:id="rId27"/>
    <p:sldId id="327" r:id="rId28"/>
    <p:sldId id="328" r:id="rId29"/>
    <p:sldId id="329" r:id="rId30"/>
    <p:sldId id="330" r:id="rId31"/>
    <p:sldId id="306" r:id="rId32"/>
    <p:sldId id="301" r:id="rId33"/>
    <p:sldId id="331" r:id="rId34"/>
    <p:sldId id="332" r:id="rId35"/>
    <p:sldId id="333" r:id="rId36"/>
    <p:sldId id="334" r:id="rId37"/>
    <p:sldId id="288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8" r:id="rId46"/>
    <p:sldId id="343" r:id="rId47"/>
    <p:sldId id="344" r:id="rId48"/>
    <p:sldId id="347" r:id="rId49"/>
    <p:sldId id="346" r:id="rId50"/>
    <p:sldId id="349" r:id="rId51"/>
    <p:sldId id="261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ontserrat" panose="00000500000000000000" pitchFamily="2" charset="0"/>
      <p:regular r:id="rId58"/>
      <p:bold r:id="rId59"/>
      <p:italic r:id="rId60"/>
      <p:boldItalic r:id="rId61"/>
    </p:embeddedFont>
    <p:embeddedFont>
      <p:font typeface="Montserrat Medium" panose="00000600000000000000" pitchFamily="2" charset="0"/>
      <p:regular r:id="rId62"/>
      <p:bold r:id="rId63"/>
      <p:italic r:id="rId64"/>
      <p:boldItalic r:id="rId65"/>
    </p:embeddedFont>
    <p:embeddedFont>
      <p:font typeface="Montserrat SemiBold" panose="00000700000000000000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m6QEbciB/sbxzI2X/7j8CwuWu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D1065-3303-4DBC-A8B8-1FE1DC4C3E31}" v="20" dt="2021-01-22T01:16:13.427"/>
    <p1510:client id="{9668AE8D-8E60-478D-A523-1062789CE360}" v="3" dt="2021-01-27T05:26:14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11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customXml" Target="../customXml/item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customschemas.google.com/relationships/presentationmetadata" Target="meta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HUMBERTO SEVILLA AGUILAR" userId="S::rsevilla@cnsf.gob.mx::94c9c77e-ccbf-4b74-aeeb-01ce0f31e326" providerId="AD" clId="Web-{85BD1065-3303-4DBC-A8B8-1FE1DC4C3E31}"/>
    <pc:docChg chg="addSld delSld modSld sldOrd">
      <pc:chgData name="RICARDO HUMBERTO SEVILLA AGUILAR" userId="S::rsevilla@cnsf.gob.mx::94c9c77e-ccbf-4b74-aeeb-01ce0f31e326" providerId="AD" clId="Web-{85BD1065-3303-4DBC-A8B8-1FE1DC4C3E31}" dt="2021-01-22T01:16:13.427" v="15"/>
      <pc:docMkLst>
        <pc:docMk/>
      </pc:docMkLst>
      <pc:sldChg chg="modSp">
        <pc:chgData name="RICARDO HUMBERTO SEVILLA AGUILAR" userId="S::rsevilla@cnsf.gob.mx::94c9c77e-ccbf-4b74-aeeb-01ce0f31e326" providerId="AD" clId="Web-{85BD1065-3303-4DBC-A8B8-1FE1DC4C3E31}" dt="2021-01-22T01:09:24.559" v="12" actId="20577"/>
        <pc:sldMkLst>
          <pc:docMk/>
          <pc:sldMk cId="2418312158" sldId="327"/>
        </pc:sldMkLst>
        <pc:spChg chg="mod">
          <ac:chgData name="RICARDO HUMBERTO SEVILLA AGUILAR" userId="S::rsevilla@cnsf.gob.mx::94c9c77e-ccbf-4b74-aeeb-01ce0f31e326" providerId="AD" clId="Web-{85BD1065-3303-4DBC-A8B8-1FE1DC4C3E31}" dt="2021-01-22T01:09:24.559" v="12" actId="20577"/>
          <ac:spMkLst>
            <pc:docMk/>
            <pc:sldMk cId="2418312158" sldId="327"/>
            <ac:spMk id="177" creationId="{00000000-0000-0000-0000-000000000000}"/>
          </ac:spMkLst>
        </pc:spChg>
      </pc:sldChg>
      <pc:sldChg chg="modSp">
        <pc:chgData name="RICARDO HUMBERTO SEVILLA AGUILAR" userId="S::rsevilla@cnsf.gob.mx::94c9c77e-ccbf-4b74-aeeb-01ce0f31e326" providerId="AD" clId="Web-{85BD1065-3303-4DBC-A8B8-1FE1DC4C3E31}" dt="2021-01-22T01:09:17.278" v="10" actId="20577"/>
        <pc:sldMkLst>
          <pc:docMk/>
          <pc:sldMk cId="612608438" sldId="328"/>
        </pc:sldMkLst>
        <pc:spChg chg="mod">
          <ac:chgData name="RICARDO HUMBERTO SEVILLA AGUILAR" userId="S::rsevilla@cnsf.gob.mx::94c9c77e-ccbf-4b74-aeeb-01ce0f31e326" providerId="AD" clId="Web-{85BD1065-3303-4DBC-A8B8-1FE1DC4C3E31}" dt="2021-01-22T01:09:17.278" v="10" actId="20577"/>
          <ac:spMkLst>
            <pc:docMk/>
            <pc:sldMk cId="612608438" sldId="328"/>
            <ac:spMk id="177" creationId="{00000000-0000-0000-0000-000000000000}"/>
          </ac:spMkLst>
        </pc:spChg>
      </pc:sldChg>
      <pc:sldChg chg="del">
        <pc:chgData name="RICARDO HUMBERTO SEVILLA AGUILAR" userId="S::rsevilla@cnsf.gob.mx::94c9c77e-ccbf-4b74-aeeb-01ce0f31e326" providerId="AD" clId="Web-{85BD1065-3303-4DBC-A8B8-1FE1DC4C3E31}" dt="2021-01-22T01:15:29.018" v="13"/>
        <pc:sldMkLst>
          <pc:docMk/>
          <pc:sldMk cId="2423495398" sldId="342"/>
        </pc:sldMkLst>
      </pc:sldChg>
      <pc:sldChg chg="add ord replId">
        <pc:chgData name="RICARDO HUMBERTO SEVILLA AGUILAR" userId="S::rsevilla@cnsf.gob.mx::94c9c77e-ccbf-4b74-aeeb-01ce0f31e326" providerId="AD" clId="Web-{85BD1065-3303-4DBC-A8B8-1FE1DC4C3E31}" dt="2021-01-22T01:16:13.427" v="15"/>
        <pc:sldMkLst>
          <pc:docMk/>
          <pc:sldMk cId="4218772824" sldId="348"/>
        </pc:sldMkLst>
      </pc:sldChg>
    </pc:docChg>
  </pc:docChgLst>
  <pc:docChgLst>
    <pc:chgData name="RICARDO HUMBERTO SEVILLA AGUILAR" userId="S::rsevilla@cnsf.gob.mx::94c9c77e-ccbf-4b74-aeeb-01ce0f31e326" providerId="AD" clId="Web-{9668AE8D-8E60-478D-A523-1062789CE360}"/>
    <pc:docChg chg="addSld sldOrd">
      <pc:chgData name="RICARDO HUMBERTO SEVILLA AGUILAR" userId="S::rsevilla@cnsf.gob.mx::94c9c77e-ccbf-4b74-aeeb-01ce0f31e326" providerId="AD" clId="Web-{9668AE8D-8E60-478D-A523-1062789CE360}" dt="2021-01-27T05:26:14.767" v="2"/>
      <pc:docMkLst>
        <pc:docMk/>
      </pc:docMkLst>
      <pc:sldChg chg="add ord">
        <pc:chgData name="RICARDO HUMBERTO SEVILLA AGUILAR" userId="S::rsevilla@cnsf.gob.mx::94c9c77e-ccbf-4b74-aeeb-01ce0f31e326" providerId="AD" clId="Web-{9668AE8D-8E60-478D-A523-1062789CE360}" dt="2021-01-27T05:26:14.767" v="2"/>
        <pc:sldMkLst>
          <pc:docMk/>
          <pc:sldMk cId="2622365260" sldId="349"/>
        </pc:sldMkLst>
      </pc:sldChg>
      <pc:sldMasterChg chg="addSldLayout">
        <pc:chgData name="RICARDO HUMBERTO SEVILLA AGUILAR" userId="S::rsevilla@cnsf.gob.mx::94c9c77e-ccbf-4b74-aeeb-01ce0f31e326" providerId="AD" clId="Web-{9668AE8D-8E60-478D-A523-1062789CE360}" dt="2021-01-27T05:25:47.611" v="0"/>
        <pc:sldMasterMkLst>
          <pc:docMk/>
          <pc:sldMasterMk cId="0" sldId="2147483648"/>
        </pc:sldMasterMkLst>
        <pc:sldLayoutChg chg="add">
          <pc:chgData name="RICARDO HUMBERTO SEVILLA AGUILAR" userId="S::rsevilla@cnsf.gob.mx::94c9c77e-ccbf-4b74-aeeb-01ce0f31e326" providerId="AD" clId="Web-{9668AE8D-8E60-478D-A523-1062789CE360}" dt="2021-01-27T05:25:47.611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ICARDO HUMBERTO SEVILLA AGUILAR" userId="S::rsevilla@cnsf.gob.mx::94c9c77e-ccbf-4b74-aeeb-01ce0f31e326" providerId="AD" clId="Web-{9668AE8D-8E60-478D-A523-1062789CE360}" dt="2021-01-27T05:25:47.611" v="0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26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7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23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05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09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06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32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727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68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65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41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2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153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979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660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812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671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576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145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3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71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485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496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909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08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796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319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1002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47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347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10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671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751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926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025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547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6902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30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95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76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" name="Google Shape;19;p8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BC945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y objetos">
  <p:cSld name="4_Título y objetos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86080" y="568859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>
  <p:cSld name="5_Título y objetos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2120" y="5429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988560" y="1825625"/>
            <a:ext cx="63652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274317" y="578802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3900"/>
              <a:buFont typeface="Montserrat SemiBold"/>
              <a:buNone/>
              <a:defRPr sz="39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785360" y="1209040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6116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839788" y="2036762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839788" y="3072445"/>
            <a:ext cx="5682932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7807960" y="3072445"/>
            <a:ext cx="3967480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8939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088396" y="283775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233160" y="2072639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9" name="Google Shape;39;p11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214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2592136" y="3898145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0" name="Google Shape;60;p14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11480" y="598714"/>
            <a:ext cx="10942320" cy="121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11480" y="1991359"/>
            <a:ext cx="10942320" cy="41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rsevilla@cnsf.gob.mx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kluna@cnsf.gob.m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rhernandez@cnsf.gob.mx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r>
              <a:rPr lang="es-MX" dirty="0"/>
              <a:t>TALLER DEL SISTEMA </a:t>
            </a:r>
            <a:br>
              <a:rPr lang="es-MX" dirty="0"/>
            </a:br>
            <a:r>
              <a:rPr lang="es-MX" dirty="0"/>
              <a:t>ESTADÍSTICO DE VIDA</a:t>
            </a:r>
            <a:endParaRPr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 dirty="0"/>
              <a:t>Enero 2021 </a:t>
            </a:r>
            <a:endParaRPr dirty="0"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baja debe ser mayor o igual a la fecha de inicio de vigencia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baja &gt;= Inicio de vigencia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baja del certificado </a:t>
            </a:r>
            <a:r>
              <a:rPr lang="es-MX" sz="2000" b="1" dirty="0"/>
              <a:t>deberá</a:t>
            </a:r>
            <a:r>
              <a:rPr lang="es-MX" sz="2000" dirty="0"/>
              <a:t> ser igual o posterior a la fecha de inicio de vigencia.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baja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baja debe ser mayor o igual a la fecha de nacimiento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baja &gt;= Fecha de nacimiento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baja del certificado </a:t>
            </a:r>
            <a:r>
              <a:rPr lang="es-MX" sz="2000" b="1" dirty="0"/>
              <a:t>deberá</a:t>
            </a:r>
            <a:r>
              <a:rPr lang="es-MX" sz="2000" dirty="0"/>
              <a:t> ser igual o posterior a la fecha de nacimiento.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baja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Si el estatus de la póliza es “Anticipada o diferida” entonces el año del inicio de vigencia debe ser mayor al año de reporte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Si Estatus de la póliza = “8” entonces Inicio de vigencia &gt;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año de reporte </a:t>
            </a:r>
            <a:r>
              <a:rPr lang="es-MX" sz="2000" b="1" dirty="0"/>
              <a:t>deberá</a:t>
            </a:r>
            <a:r>
              <a:rPr lang="es-MX" sz="2000" dirty="0"/>
              <a:t> ser anterior al año de inicio de vigencia en caso de que el certificado sea anticipado o diferido.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inicio de vigencia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fin de vigencia debe ser mayor a la fecha de inicio de vigencia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Fin de vigencia &gt; Inicio de vigencia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fin de vigencia de la póliza </a:t>
            </a:r>
            <a:r>
              <a:rPr lang="es-MX" sz="2000" b="1" dirty="0"/>
              <a:t>deberá</a:t>
            </a:r>
            <a:r>
              <a:rPr lang="es-MX" sz="2000" dirty="0"/>
              <a:t> ser posterior a la fecha de inicio de vigencia.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fin de vigencia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fin de vigencia debe ser mayor o igual a la fecha de alta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Fin de vigencia &gt;= Fecha de alta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alta del certificado </a:t>
            </a:r>
            <a:r>
              <a:rPr lang="es-MX" sz="2000" b="1" dirty="0"/>
              <a:t>deberá</a:t>
            </a:r>
            <a:r>
              <a:rPr lang="es-MX" sz="2000" dirty="0"/>
              <a:t> ser anterior o igual a la fecha de fin de vigencia.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fin de vigencia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0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fin de vigencia debe ser mayor o igual a la fecha de baja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Fin de vigencia &gt;= Fecha de baja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baja del certificado </a:t>
            </a:r>
            <a:r>
              <a:rPr lang="es-MX" sz="2000" b="1" dirty="0"/>
              <a:t>deberá</a:t>
            </a:r>
            <a:r>
              <a:rPr lang="es-MX" sz="2000" dirty="0"/>
              <a:t> ser anterior o igual a la fecha de fin de vigencia.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fin de vigencia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nacimiento debe ser menor o igual al año de reporte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nacimiento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año de reporte </a:t>
            </a:r>
            <a:r>
              <a:rPr lang="es-MX" sz="2000" b="1" dirty="0"/>
              <a:t>deberá</a:t>
            </a:r>
            <a:r>
              <a:rPr lang="es-MX" sz="2000" dirty="0"/>
              <a:t> ser mayor o igual al año de la fecha de nacimiento del asegurado.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nacimiento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inicio de cobertura solamente podrá tener los valores de “1” o “2”: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Inicio de cobertura = {“1”, “2”}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certificado únicamente </a:t>
            </a:r>
            <a:r>
              <a:rPr lang="es-MX" sz="2000" b="1" dirty="0"/>
              <a:t>deberá</a:t>
            </a:r>
            <a:r>
              <a:rPr lang="es-MX" sz="2000" dirty="0"/>
              <a:t> ser reportado con los valores correspondientes a “1 = Diferida” o “2 = No diferida” para el Inicio de cobertura.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Inicio de cobertura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Si el Inicio de cobertura tiene el valor de “1” entonces el año de Inicio de vigencia debe ser mayor al año de reporte: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Si Inicio de cobertura = “1” entonces Inicio de vigencia &gt;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año de reporte </a:t>
            </a:r>
            <a:r>
              <a:rPr lang="es-MX" sz="2000" b="1" dirty="0"/>
              <a:t>deberá</a:t>
            </a:r>
            <a:r>
              <a:rPr lang="es-MX" sz="2000" dirty="0"/>
              <a:t> ser menor al año de inicio de vigencia en caso de que el inicio de cobertura sea “Diferida”.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Inicio de cobertura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Si el Inicio de cobertura tiene el valor de “2” entonces el año de Inicio de vigencia debe ser menor o igual al año de reporte: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Si Inicio de cobertura = “2” entonces Inicio de vigencia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año de reporte </a:t>
            </a:r>
            <a:r>
              <a:rPr lang="es-MX" sz="2000" b="1" dirty="0"/>
              <a:t>deberá</a:t>
            </a:r>
            <a:r>
              <a:rPr lang="es-MX" sz="2000" dirty="0"/>
              <a:t> ser mayor o igual al año de inicio de vigencia en caso de que el inicio de cobertura sea “No Diferida”.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Inicio de cobertura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8256732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s-MX" dirty="0"/>
              <a:t>Tolerancia cero</a:t>
            </a:r>
            <a:br>
              <a:rPr lang="es-MX" dirty="0"/>
            </a:br>
            <a:r>
              <a:rPr lang="es-MX" dirty="0"/>
              <a:t>¡Bienvenidos!</a:t>
            </a:r>
            <a:endParaRPr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831850" y="2956560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dirty="0"/>
              <a:t>El motivo del taller es para dar a conocer algunas reglas en la entrega de la información.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modalidad de la póliza solamente podrá tener los valores comprendidos entre el 1 y el 8: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Modalidad de la póliza = {“1”, “2”, “3”, “4”, “5”, “6”, “7”, “8”}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modalidad de la póliza no </a:t>
            </a:r>
            <a:r>
              <a:rPr lang="es-MX" sz="2000" b="1" dirty="0"/>
              <a:t>deberá</a:t>
            </a:r>
            <a:r>
              <a:rPr lang="es-MX" sz="2000" dirty="0"/>
              <a:t> ser reportada con un valor distinto a los comprendidos entre el 1 y el 8.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Modalidad de la póliza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periodo de espera debe ser mayor o igual a cero: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Periodo de espera &gt;=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número máximo de meses considerados como periodo de espera no </a:t>
            </a:r>
            <a:r>
              <a:rPr lang="es-MX" sz="2000" b="1" dirty="0"/>
              <a:t>deberá</a:t>
            </a:r>
            <a:r>
              <a:rPr lang="es-MX" sz="2000" dirty="0"/>
              <a:t> ser negativo.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Periodo de espera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plazo de pago de primas debe ser mayor o igual a uno: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Plazo de pago de primas &gt;= 1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número de años durante los cuales la Institución recibirá primas del contratante </a:t>
            </a:r>
            <a:r>
              <a:rPr lang="es-MX" sz="2000" b="1" dirty="0"/>
              <a:t>deberá</a:t>
            </a:r>
            <a:r>
              <a:rPr lang="es-MX" sz="2000" dirty="0"/>
              <a:t> ser mayor o igual a uno.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Plazo de pago de primas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póliza concentrada solamente podrá tener los valores de “0” o “1”: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Póliza concentrada = {“0”, “1”}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únicamente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“0 = No concentrada” o “1 = Concentrada” para el valor de póliza concentrada.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Póliza concentrada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Si la póliza concentrada tiene el valor de “1” entonces el número de certificados de póliza concentrada debe ser mayor a uno: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Si Póliza concentrada = “1” entonces Número de certificados póliza </a:t>
            </a:r>
            <a:r>
              <a:rPr lang="es-ES" sz="2000" b="1" dirty="0" err="1"/>
              <a:t>concen</a:t>
            </a:r>
            <a:r>
              <a:rPr lang="es-ES" sz="2000" b="1" dirty="0"/>
              <a:t> &gt; 1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Cuando el valor del campo “Póliza concentrada” sea igual a “1”, el número de certificados de la pólizas concentradas </a:t>
            </a:r>
            <a:r>
              <a:rPr lang="es-MX" sz="2000" b="1" dirty="0"/>
              <a:t>deberá</a:t>
            </a:r>
            <a:r>
              <a:rPr lang="es-MX" sz="2000" dirty="0"/>
              <a:t> ser mayor a uno.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Póliza concentrada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1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Si la póliza concentrada tiene el valor de “0” entonces el número de certificados de póliza concentrada debe ser igual a uno: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Si Póliza concentrada = “0” entonces Número de certificados póliza </a:t>
            </a:r>
            <a:r>
              <a:rPr lang="es-ES" sz="2000" b="1" dirty="0" err="1"/>
              <a:t>concen</a:t>
            </a:r>
            <a:r>
              <a:rPr lang="es-ES" sz="2000" b="1" dirty="0"/>
              <a:t> = 1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Cuando el valor del campo “Póliza concentrada” sea igual a “0”, el número de certificados de la pólizas concentradas </a:t>
            </a:r>
            <a:r>
              <a:rPr lang="es-MX" sz="2000" b="1" dirty="0"/>
              <a:t>deberá</a:t>
            </a:r>
            <a:r>
              <a:rPr lang="es-MX" sz="2000" dirty="0"/>
              <a:t> ser de uno.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Póliza concentrada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Sexo solamente podrá tener los valores de “M” o “F”: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Sexo = {“M”, “F”}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identificador del género del certificado a quien corresponda el registro únicamente </a:t>
            </a:r>
            <a:r>
              <a:rPr lang="es-MX" sz="2000" b="1" dirty="0"/>
              <a:t>deberá</a:t>
            </a:r>
            <a:r>
              <a:rPr lang="es-MX" sz="2000" dirty="0"/>
              <a:t> ser reportado con los valores correspondientes a “M = Masculino” o “F = Femenino”.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Sexo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Subtipo de seguro solamente podrá tener los valores “1”, “2”, “3” o “4”: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Subtipo de seguro = {“1”, “2”, “3”, “4”}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clave del subtipo de seguro no </a:t>
            </a:r>
            <a:r>
              <a:rPr lang="es-MX" sz="2000" b="1" dirty="0"/>
              <a:t>deberá</a:t>
            </a:r>
            <a:r>
              <a:rPr lang="es-MX" sz="2000" dirty="0"/>
              <a:t> usar las claves correspondientes a Gastos Médicos ({“5”, “6”, “7”, “8”}).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Subtipo de seguro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8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La suma asegurada alcanzada de dotales a corto plazo debe ser mayor o igual a cero: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S.A. alcanzada de dotales a corto   plazo &gt;=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monto acumulado de los montos de sumas aseguradas alcanzadas que presenten dotales a corto plazo no </a:t>
            </a:r>
            <a:r>
              <a:rPr lang="es-MX" sz="2000" b="1" dirty="0"/>
              <a:t>deberá</a:t>
            </a:r>
            <a:r>
              <a:rPr lang="es-MX" sz="2000" dirty="0"/>
              <a:t> ser negativo.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S.A. alcanzada de dotales a corto plazo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La suma asegurada de los beneficios 1, 2, 3, 4, 6, 8 y/o 9 debe ser mayor que cero: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Suma asegurada de los beneficios &gt;=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suma asegurada de los beneficios contratados </a:t>
            </a:r>
            <a:r>
              <a:rPr lang="es-MX" sz="2000" b="1" dirty="0"/>
              <a:t>deberá</a:t>
            </a:r>
            <a:r>
              <a:rPr lang="es-MX" sz="2000" dirty="0"/>
              <a:t> ser mayor o igual a cero.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Suma asegurada de los beneficios</a:t>
            </a: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Validación de Emisión</a:t>
            </a:r>
          </a:p>
          <a:p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70B66A6-8199-4125-8473-613FA781367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592136" y="3898145"/>
            <a:ext cx="7119240" cy="2502656"/>
          </a:xfrm>
        </p:spPr>
        <p:txBody>
          <a:bodyPr/>
          <a:lstStyle/>
          <a:p>
            <a:r>
              <a:rPr lang="es-ES" sz="2000" dirty="0"/>
              <a:t>Validación de los datos especificados en cada una de las pólizas reportadas que hayan estado en vigor al menos un día durante el año de reporte y/o haya tenido una emisión anticipada en el ejercicio, independientemente de que la póliza no se encuentre en vigor a la fecha de cierre del ejercicio. 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1995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Tipo de dividendo solamente podrá tener los valores de “1”, “2” o “3”: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Tipo de dividendo = {“1”, “2”, “3”}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“1 = Experiencia propia”, “2 = Experiencia global” o “3 = Sin dividendo”.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Tipo de dividendo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2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Tipo de riesgo asociado solamente podrá tener los valores “1”, “2” o “3”: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Tipo de riesgo asociado = {“1”, “2”, “3”}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“1 = Riesgo financiero a cargo de la institución”, “2 = Riesgo no financiero” o “3 = Otros”.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Tipo de riesgo asociado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5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Tipo de seguro solamente podrá tener los valores “G” o “C”: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Tipo de seguro = {“G”, “C”}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“G = Seguro de Grupo como prestación laboral” o “C = Seguro de Grupo distinto de prestación laboral”.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Tipo de seguro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Tipo de seguro solamente podrá tener los valores “I”, “E” o “F”: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Tipo de seguro = {“I”, “E”, “F”}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“I = Individual”, “E = Educativo” o “F = Familiar”.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Tipo de seguro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1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Validación de Siniestros</a:t>
            </a:r>
          </a:p>
          <a:p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70B66A6-8199-4125-8473-613FA781367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85455" y="3700025"/>
            <a:ext cx="8622981" cy="3157975"/>
          </a:xfrm>
        </p:spPr>
        <p:txBody>
          <a:bodyPr/>
          <a:lstStyle/>
          <a:p>
            <a:r>
              <a:rPr lang="es-ES" sz="2000" dirty="0"/>
              <a:t>Validación de la información referente a lo reclamado en el ejercicio que se reporta, es decir, aquellos siniestros que ocurrieron en cualquier periodo anterior o durante el ejercicio que se reporta y que fueron del conocimiento de la Institución en el periodo de reporte. 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38885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año póliza debe ser mayor a cero: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Año póliza &gt;= 1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número de años de antigüedad de la póliza al ocurrir el siniestro </a:t>
            </a:r>
            <a:r>
              <a:rPr lang="es-MX" sz="2000" b="1" dirty="0"/>
              <a:t>deberá</a:t>
            </a:r>
            <a:r>
              <a:rPr lang="es-MX" sz="2000" dirty="0"/>
              <a:t> ser mayor o igual a uno.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Año póliza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71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nacimiento debe ser menor o igual al año de reporte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nacimiento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año de reporte </a:t>
            </a:r>
            <a:r>
              <a:rPr lang="es-MX" sz="2000" b="1" dirty="0"/>
              <a:t>deberá</a:t>
            </a:r>
            <a:r>
              <a:rPr lang="es-MX" sz="2000" dirty="0"/>
              <a:t> ser mayor o igual al año de la fecha de nacimiento del asegurado.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nacimiento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ocurrencia del siniestro debe ser menor o igual a la fecha de reporte del siniestro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ocurrencia del siniestro &lt;= Fecha de reporte del siniestro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reporte del siniestro </a:t>
            </a:r>
            <a:r>
              <a:rPr lang="es-MX" sz="2000" b="1" dirty="0"/>
              <a:t>deberá</a:t>
            </a:r>
            <a:r>
              <a:rPr lang="es-MX" sz="2000" dirty="0"/>
              <a:t> ser posterior o igual a la fecha de ocurrencia del siniestro.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reporte del siniestro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5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reporte del siniestro debe ser menor o igual al año de reporte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reporte del siniestro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año de reporte </a:t>
            </a:r>
            <a:r>
              <a:rPr lang="es-MX" sz="2000" b="1" dirty="0"/>
              <a:t>deberá</a:t>
            </a:r>
            <a:r>
              <a:rPr lang="es-MX" sz="2000" dirty="0"/>
              <a:t> ser mayor o igual al año de la fecha de reporte del siniestro.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reporte del siniestro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6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la extraprima médica básica deberá ser mayor o igual a uno y menos o igual a 9.99: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Extraprima &gt;= 1 y &lt;= 9.99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</a:t>
            </a:r>
            <a:r>
              <a:rPr lang="es-MX" sz="2000" dirty="0" err="1"/>
              <a:t>extraprima</a:t>
            </a:r>
            <a:r>
              <a:rPr lang="es-MX" sz="2000" dirty="0"/>
              <a:t> correspondiente al grado de </a:t>
            </a:r>
            <a:r>
              <a:rPr lang="es-MX" sz="2000" dirty="0" err="1"/>
              <a:t>sub-normalidad</a:t>
            </a:r>
            <a:r>
              <a:rPr lang="es-MX" sz="2000" dirty="0"/>
              <a:t> que corresponda para el beneficio de fallecimiento por concepto médico, reportada como múltiplo de la prima de dicha cobertura, </a:t>
            </a:r>
            <a:r>
              <a:rPr lang="es-MX" sz="2000" b="1" dirty="0"/>
              <a:t>deberá</a:t>
            </a:r>
            <a:r>
              <a:rPr lang="es-MX" sz="2000" dirty="0"/>
              <a:t> ser menor o igual a 9.99; en el caso de que no aplique dicho concepto deberá ser reportada con el valor de 1.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Extraprima médica básica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año póliza debe ser mayor a cero: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Año póliza &gt;= 1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número de años de antigüedad de la póliza </a:t>
            </a:r>
            <a:r>
              <a:rPr lang="es-MX" sz="2000" b="1" dirty="0"/>
              <a:t>deberá</a:t>
            </a:r>
            <a:r>
              <a:rPr lang="es-MX" sz="2000" dirty="0"/>
              <a:t> ser mayor o igual a uno.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Año póliza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34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modalidad de la póliza solamente podrá tener los valores comprendidos entre el 1 y el 8: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Modalidad de la póliza = {“1”, “2”, “3”, “4”, “5”, “6”, “7”, “8”}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modalidad de la póliza no </a:t>
            </a:r>
            <a:r>
              <a:rPr lang="es-MX" sz="2000" b="1" dirty="0"/>
              <a:t>deberá</a:t>
            </a:r>
            <a:r>
              <a:rPr lang="es-MX" sz="2000" dirty="0"/>
              <a:t> ser reportada con un valor distinto a los comprendidos entre el 1 y el 8.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Modalidad de la póliza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4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periodo de espera debe ser mayor o igual a cero: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Periodo de espera &gt;=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número máximo de meses considerados como periodo de espera aplicables al siniestro reportado no </a:t>
            </a:r>
            <a:r>
              <a:rPr lang="es-MX" sz="2000" b="1" dirty="0"/>
              <a:t>deberá</a:t>
            </a:r>
            <a:r>
              <a:rPr lang="es-MX" sz="2000" dirty="0"/>
              <a:t> ser negativo.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Periodo de espera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7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póliza concentrada solamente podrá tener los valores de “0” o “1”: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Póliza concentrada = {“0”, “1”}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únicamente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“0 = No concentrada” o “1 = Concentrada” para el valor de póliza concentrada.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Póliza concentrada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2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Sexo solamente podrá tener los valores de “M” o “F”: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Sexo = {“M”, “F”}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identificador del género del certificado a quien corresponda el registro únicamente </a:t>
            </a:r>
            <a:r>
              <a:rPr lang="es-MX" sz="2000" b="1" dirty="0"/>
              <a:t>deberá</a:t>
            </a:r>
            <a:r>
              <a:rPr lang="es-MX" sz="2000" dirty="0"/>
              <a:t> ser reportado con los valores correspondientes a “M = Masculino” o “F = Femenino”.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Sexo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3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Subtipo de seguro solamente podrá tener los valores “1”, “2”, “3” o “4”: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Subtipo de seguro = {“1”, “2”, “3”, “4”}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clave del subtipo de seguro no </a:t>
            </a:r>
            <a:r>
              <a:rPr lang="es-MX" sz="2000" b="1" dirty="0"/>
              <a:t>deberá</a:t>
            </a:r>
            <a:r>
              <a:rPr lang="es-MX" sz="2000" dirty="0"/>
              <a:t> usar las claves correspondientes a Gastos Médicos ({“5”, “6”, “7”, “8”}).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Subtipo de seguro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4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Tipo de seguro solamente podrá tener los valores “G” o “C”: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Tipo de seguro = {“G”, “C”}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“G = Seguro de Grupo como prestación laboral” o “C = Seguro de Grupo distinto de prestación laboral”.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Tipo de seguro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4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del campo Tipo de seguro solamente podrá tener los valores “I”, “E” o “F”: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Tipo de seguro = {“I”, “E”, “F”}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Las pólizas </a:t>
            </a:r>
            <a:r>
              <a:rPr lang="es-MX" sz="2000" b="1" dirty="0"/>
              <a:t>deberán</a:t>
            </a:r>
            <a:r>
              <a:rPr lang="es-MX" sz="2000" dirty="0"/>
              <a:t> ser reportadas con los valores correspondientes a “I = Individual”, “E = Educativo” o “F = Familiar”.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Tipo de seguro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9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390021" y="130663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r>
              <a:rPr lang="es-MX" sz="3200" dirty="0">
                <a:solidFill>
                  <a:srgbClr val="FF0000"/>
                </a:solidFill>
              </a:rPr>
              <a:t>Contactos</a:t>
            </a: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  <p:sp>
        <p:nvSpPr>
          <p:cNvPr id="2" name="Google Shape;189;p6">
            <a:extLst>
              <a:ext uri="{FF2B5EF4-FFF2-40B4-BE49-F238E27FC236}">
                <a16:creationId xmlns:a16="http://schemas.microsoft.com/office/drawing/2014/main" id="{D2A285BE-29AA-45BA-8A7F-5BFAD3386FB8}"/>
              </a:ext>
            </a:extLst>
          </p:cNvPr>
          <p:cNvSpPr txBox="1">
            <a:spLocks/>
          </p:cNvSpPr>
          <p:nvPr/>
        </p:nvSpPr>
        <p:spPr>
          <a:xfrm>
            <a:off x="1629734" y="2625845"/>
            <a:ext cx="10126721" cy="110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Aldo Hernández               </a:t>
            </a:r>
            <a:r>
              <a:rPr lang="es-MX" sz="18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arhernandez@cnsf.gob.mx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Karina Luna                        </a:t>
            </a:r>
            <a:r>
              <a:rPr lang="es-MX" sz="18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kluna@cnsf.gob.mx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Ricardo Sevilla                   </a:t>
            </a:r>
            <a:r>
              <a:rPr lang="es-MX" sz="1800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rsevilla@cnsf.gob.mx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65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r>
              <a:rPr lang="es-MX" sz="3700" dirty="0"/>
              <a:t>¡GRACIAS!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endParaRPr sz="3700" dirty="0"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emisión solamente podrá tener los valores de “0”, “1” o “2”: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Emisión = {“0”, “1”, “2”}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El certificado únicamente </a:t>
            </a:r>
            <a:r>
              <a:rPr lang="es-MX" sz="2000" b="1" dirty="0"/>
              <a:t>deberá</a:t>
            </a:r>
            <a:r>
              <a:rPr lang="es-MX" sz="2000" dirty="0"/>
              <a:t> ser reportado con los valores correspondientes a “0 = Primer año”, “1 = Renovación” o “2 = Prima única” para el valor de Emisión.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Emisión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000" dirty="0"/>
              <a:t>El valor de la extraprima médica básica deberá ser mayor o igual a uno y menos o igual a 9.99: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Extraprima &gt;= 1 y &lt;= 9.99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</a:t>
            </a:r>
            <a:r>
              <a:rPr lang="es-MX" sz="2000" dirty="0" err="1"/>
              <a:t>extraprima</a:t>
            </a:r>
            <a:r>
              <a:rPr lang="es-MX" sz="2000" dirty="0"/>
              <a:t> correspondiente al grado de </a:t>
            </a:r>
            <a:r>
              <a:rPr lang="es-MX" sz="2000" dirty="0" err="1"/>
              <a:t>sub-normalidad</a:t>
            </a:r>
            <a:r>
              <a:rPr lang="es-MX" sz="2000" dirty="0"/>
              <a:t> que corresponda para el beneficio de fallecimiento por concepto médico, reportada como múltiplo de la prima de dicha cobertura, </a:t>
            </a:r>
            <a:r>
              <a:rPr lang="es-MX" sz="2000" b="1" dirty="0"/>
              <a:t>deberá</a:t>
            </a:r>
            <a:r>
              <a:rPr lang="es-MX" sz="2000" dirty="0"/>
              <a:t> ser menor o igual a 9.99; en el caso de que no aplique dicho concepto deberá ser reportada con el valor de 1.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Extraprima médica básica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8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alta debe ser mayor o igual a la fecha de inicio de vigencia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alta &gt;= Inicio de vigencia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alta del certificado </a:t>
            </a:r>
            <a:r>
              <a:rPr lang="es-MX" sz="2000" b="1" dirty="0"/>
              <a:t>deberá</a:t>
            </a:r>
            <a:r>
              <a:rPr lang="es-MX" sz="2000" dirty="0"/>
              <a:t> ser igual o posterior a la fecha de inicio de vigencia.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alta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alta debe ser mayor o igual a la fecha de nacimiento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alta &gt;= Fecha de nacimiento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alta del certificado </a:t>
            </a:r>
            <a:r>
              <a:rPr lang="es-MX" sz="2000" b="1" dirty="0"/>
              <a:t>deberá</a:t>
            </a:r>
            <a:r>
              <a:rPr lang="es-MX" sz="2000" dirty="0"/>
              <a:t> ser igual o posterior a la fecha de nacimiento.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alta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Validación aplicable para:</a:t>
            </a:r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dirty="0"/>
          </a:p>
          <a:p>
            <a:pPr marL="228600" indent="-5080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Individual</a:t>
            </a:r>
          </a:p>
          <a:p>
            <a:pPr marL="177800" indent="0">
              <a:spcBef>
                <a:spcPts val="0"/>
              </a:spcBef>
              <a:buNone/>
            </a:pPr>
            <a:endParaRPr lang="es-MX" sz="2000" b="1" dirty="0"/>
          </a:p>
          <a:p>
            <a:pPr marL="5207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MX" sz="2000" b="1" dirty="0"/>
              <a:t>Vida Grupo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4873841" y="2164079"/>
            <a:ext cx="6507331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alta debe ser menor o igual a la fecha de baja</a:t>
            </a:r>
            <a:r>
              <a:rPr lang="es-ES" sz="20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ES" sz="2000" b="1" dirty="0"/>
              <a:t>Regla: Fecha de alta &lt;= Fecha de baja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endParaRPr lang="es-ES" sz="20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000" dirty="0"/>
              <a:t>La fecha de baja del certificado </a:t>
            </a:r>
            <a:r>
              <a:rPr lang="es-MX" sz="2000" b="1" dirty="0"/>
              <a:t>deberá</a:t>
            </a:r>
            <a:r>
              <a:rPr lang="es-MX" sz="2000" dirty="0"/>
              <a:t> ser igual o posterior a la fecha de alta.</a:t>
            </a: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369652" y="347811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dirty="0"/>
              <a:t>Fecha de alta</a:t>
            </a:r>
            <a:endParaRPr dirty="0"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2021-01-26T06:00:00+00:00</Fecha>
    <Ejercicio xmlns="8a1bad36-d8b0-4cfa-9462-7c748c5ba06c">2020: Seguros (CUSF)</Ejercicio>
    <Orden xmlns="8a1bad36-d8b0-4cfa-9462-7c748c5ba06c">D</Orden>
    <_dlc_DocId xmlns="fbb82a6a-a961-4754-99c6-5e8b59674839">ZUWP26PT267V-208-501</_dlc_DocId>
    <_dlc_DocIdUrl xmlns="fbb82a6a-a961-4754-99c6-5e8b59674839">
      <Url>https://www.cnsf.gob.mx/Sistemas/_layouts/15/DocIdRedir.aspx?ID=ZUWP26PT267V-208-501</Url>
      <Description>ZUWP26PT267V-208-501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78A4B52-7946-41D1-A63E-3E73C20E782F}"/>
</file>

<file path=customXml/itemProps2.xml><?xml version="1.0" encoding="utf-8"?>
<ds:datastoreItem xmlns:ds="http://schemas.openxmlformats.org/officeDocument/2006/customXml" ds:itemID="{81C8E1CD-8CC6-4662-B46F-C822B1829FEF}"/>
</file>

<file path=customXml/itemProps3.xml><?xml version="1.0" encoding="utf-8"?>
<ds:datastoreItem xmlns:ds="http://schemas.openxmlformats.org/officeDocument/2006/customXml" ds:itemID="{CAF0AF28-E3B6-46F3-A4F6-ED967D5901D1}"/>
</file>

<file path=customXml/itemProps4.xml><?xml version="1.0" encoding="utf-8"?>
<ds:datastoreItem xmlns:ds="http://schemas.openxmlformats.org/officeDocument/2006/customXml" ds:itemID="{3E0272F8-AF1A-404E-894B-11E7985993CB}"/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3053</Words>
  <Application>Microsoft Office PowerPoint</Application>
  <PresentationFormat>Panorámica</PresentationFormat>
  <Paragraphs>666</Paragraphs>
  <Slides>48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Calibri</vt:lpstr>
      <vt:lpstr>Montserrat Medium</vt:lpstr>
      <vt:lpstr>Montserrat</vt:lpstr>
      <vt:lpstr>Courier New</vt:lpstr>
      <vt:lpstr>Montserrat SemiBold</vt:lpstr>
      <vt:lpstr>Arial</vt:lpstr>
      <vt:lpstr>Tema de Office</vt:lpstr>
      <vt:lpstr>TALLER DEL SISTEMA  ESTADÍSTICO DE VIDA</vt:lpstr>
      <vt:lpstr>Tolerancia cero ¡Bienvenidos!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vida</dc:title>
  <dc:creator>Microsoft Office User</dc:creator>
  <cp:lastModifiedBy>RICARDO HUMBERTO SEVILLA AGUILAR</cp:lastModifiedBy>
  <cp:revision>111</cp:revision>
  <dcterms:created xsi:type="dcterms:W3CDTF">2018-12-04T03:27:02Z</dcterms:created>
  <dcterms:modified xsi:type="dcterms:W3CDTF">2021-01-27T05:30:59Z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2939ab7c-30c1-45ae-881c-71c5f5a683a5</vt:lpwstr>
  </property>
</Properties>
</file>